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77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mp"/><Relationship Id="rId3" Type="http://schemas.openxmlformats.org/officeDocument/2006/relationships/image" Target="../media/image7.png"/><Relationship Id="rId7" Type="http://schemas.openxmlformats.org/officeDocument/2006/relationships/image" Target="../media/image1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28688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14870" y="276099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591776" y="1717403"/>
            <a:ext cx="8965225" cy="490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“Top 5 Categories with </a:t>
            </a:r>
          </a:p>
          <a:p>
            <a:pPr algn="ctr">
              <a:lnSpc>
                <a:spcPct val="150000"/>
              </a:lnSpc>
            </a:pPr>
            <a:r>
              <a:rPr lang="en-US" sz="3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largest popularity ” </a:t>
            </a:r>
          </a:p>
          <a:p>
            <a:pPr algn="ctr">
              <a:lnSpc>
                <a:spcPct val="150000"/>
              </a:lnSpc>
            </a:pPr>
            <a:r>
              <a:rPr lang="en-US" sz="3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  <a:p>
            <a:pPr algn="ctr">
              <a:lnSpc>
                <a:spcPct val="150000"/>
              </a:lnSpc>
            </a:pPr>
            <a:r>
              <a:rPr lang="en-US" sz="3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Of</a:t>
            </a:r>
          </a:p>
          <a:p>
            <a:pPr algn="ctr">
              <a:lnSpc>
                <a:spcPct val="150000"/>
              </a:lnSpc>
            </a:pPr>
            <a:r>
              <a:rPr lang="en-US" sz="3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Buzz’s Dataset</a:t>
            </a:r>
          </a:p>
          <a:p>
            <a:pPr algn="ctr">
              <a:lnSpc>
                <a:spcPct val="150000"/>
              </a:lnSpc>
            </a:pPr>
            <a:endParaRPr lang="en-US" sz="36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539A30-7850-2F73-0FE7-398B8EAC9D49}"/>
              </a:ext>
            </a:extLst>
          </p:cNvPr>
          <p:cNvSpPr txBox="1"/>
          <p:nvPr/>
        </p:nvSpPr>
        <p:spPr>
          <a:xfrm>
            <a:off x="10754650" y="647700"/>
            <a:ext cx="720631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ANALYSIS</a:t>
            </a:r>
          </a:p>
          <a:p>
            <a:endParaRPr lang="en-IN" sz="2400" dirty="0"/>
          </a:p>
          <a:p>
            <a:r>
              <a:rPr lang="en-IN" sz="2400" dirty="0"/>
              <a:t>Animals and science are the two most popular categories of content, showing that people enjoy “real-life” and “factual” content the most.</a:t>
            </a:r>
          </a:p>
          <a:p>
            <a:endParaRPr lang="en-IN" sz="2400" dirty="0"/>
          </a:p>
          <a:p>
            <a:r>
              <a:rPr lang="en-IN" sz="3200" b="1" dirty="0"/>
              <a:t>INSIGHTS</a:t>
            </a:r>
          </a:p>
          <a:p>
            <a:endParaRPr lang="en-IN" sz="2400" dirty="0"/>
          </a:p>
          <a:p>
            <a:r>
              <a:rPr lang="en-IN" sz="2400" dirty="0"/>
              <a:t>Food is the common theme with the top 5 categories with “Healthy Eating” ranking the highest. This may give an indication to the audience within your user base. You could use this insights to create a campaign and work with healthy eating brands to boost user engagement.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3200" b="1" dirty="0"/>
              <a:t>NEXT STEPS</a:t>
            </a:r>
          </a:p>
          <a:p>
            <a:endParaRPr lang="en-IN" sz="2400" dirty="0"/>
          </a:p>
          <a:p>
            <a:r>
              <a:rPr lang="en-IN" sz="2400" dirty="0"/>
              <a:t>This ad-hoc analysis is insightful, but it’s time to take this analysis into large scale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23501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34606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908500" y="1662270"/>
            <a:ext cx="8838193" cy="68717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3"/>
            <a:r>
              <a:rPr lang="en-IN" sz="3600" dirty="0"/>
              <a:t>Social Buzz is fastest Growing technology unicorn that need to adapt quickly to it’s global scale. Accenture has began 3 months POC focusing on these task. </a:t>
            </a:r>
          </a:p>
          <a:p>
            <a:pPr marL="1943100" lvl="3" indent="-571500">
              <a:buFontTx/>
              <a:buChar char="-"/>
            </a:pPr>
            <a:r>
              <a:rPr lang="en-IN" sz="3600" dirty="0"/>
              <a:t>An adult of social Buzz big data practice</a:t>
            </a:r>
          </a:p>
          <a:p>
            <a:pPr marL="1943100" lvl="3" indent="-571500">
              <a:buFontTx/>
              <a:buChar char="-"/>
            </a:pPr>
            <a:r>
              <a:rPr lang="en-IN" sz="3600" dirty="0"/>
              <a:t>Recommendation for a successfully IPO</a:t>
            </a:r>
          </a:p>
          <a:p>
            <a:pPr marL="1943100" lvl="3" indent="-571500">
              <a:buFontTx/>
              <a:buChar char="-"/>
            </a:pPr>
            <a:r>
              <a:rPr lang="en-IN" sz="3600" dirty="0"/>
              <a:t>Analysis to find social Buzz’s top 5 most popular categories of content.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FB0BD-5CAA-A24F-219A-F1EFFEA80C33}"/>
              </a:ext>
            </a:extLst>
          </p:cNvPr>
          <p:cNvSpPr txBox="1"/>
          <p:nvPr/>
        </p:nvSpPr>
        <p:spPr>
          <a:xfrm>
            <a:off x="1094897" y="5287982"/>
            <a:ext cx="74363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Over 100000 posts per Day</a:t>
            </a:r>
          </a:p>
          <a:p>
            <a:endParaRPr lang="en-IN" sz="3600" dirty="0"/>
          </a:p>
          <a:p>
            <a:r>
              <a:rPr lang="en-IN" sz="3600" dirty="0"/>
              <a:t>36,500,000 pieces of content per year</a:t>
            </a:r>
          </a:p>
          <a:p>
            <a:endParaRPr lang="en-IN" sz="3600" dirty="0"/>
          </a:p>
          <a:p>
            <a:r>
              <a:rPr lang="en-IN" sz="3600" dirty="0"/>
              <a:t>But how to capitalize on it when there is so much?</a:t>
            </a:r>
          </a:p>
          <a:p>
            <a:r>
              <a:rPr lang="en-IN" sz="3600" dirty="0"/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79016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12134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F1063-0B39-EA99-A90E-69AE8A506878}"/>
              </a:ext>
            </a:extLst>
          </p:cNvPr>
          <p:cNvSpPr txBox="1"/>
          <p:nvPr/>
        </p:nvSpPr>
        <p:spPr>
          <a:xfrm flipH="1">
            <a:off x="13320064" y="3080996"/>
            <a:ext cx="4594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Andrew Fleming (Chief Technical Architect)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23323-D2D3-242B-3DB8-5224F6A12A9D}"/>
              </a:ext>
            </a:extLst>
          </p:cNvPr>
          <p:cNvSpPr txBox="1"/>
          <p:nvPr/>
        </p:nvSpPr>
        <p:spPr>
          <a:xfrm>
            <a:off x="13349881" y="6145270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Marcus Romp ton       (Senior Principle)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C176B9-0164-1953-F0C3-8259AD8D93E5}"/>
              </a:ext>
            </a:extLst>
          </p:cNvPr>
          <p:cNvSpPr txBox="1"/>
          <p:nvPr/>
        </p:nvSpPr>
        <p:spPr>
          <a:xfrm flipH="1">
            <a:off x="13981007" y="8281373"/>
            <a:ext cx="3933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Ranjan Kumar            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7" y="549804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CD9B36-A245-5AA7-411E-D572944C5F2F}"/>
              </a:ext>
            </a:extLst>
          </p:cNvPr>
          <p:cNvSpPr txBox="1"/>
          <p:nvPr/>
        </p:nvSpPr>
        <p:spPr>
          <a:xfrm>
            <a:off x="4145281" y="1192696"/>
            <a:ext cx="40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 Understanding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E77405-20D9-7E49-CBB9-8890F5D86BBE}"/>
              </a:ext>
            </a:extLst>
          </p:cNvPr>
          <p:cNvSpPr txBox="1"/>
          <p:nvPr/>
        </p:nvSpPr>
        <p:spPr>
          <a:xfrm>
            <a:off x="5820710" y="2639979"/>
            <a:ext cx="350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00DCB1-518F-781B-73FA-802E694D8E0A}"/>
              </a:ext>
            </a:extLst>
          </p:cNvPr>
          <p:cNvSpPr txBox="1"/>
          <p:nvPr/>
        </p:nvSpPr>
        <p:spPr>
          <a:xfrm>
            <a:off x="7469080" y="4285379"/>
            <a:ext cx="301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2ABD8-E543-DAC6-C836-0B8936927D92}"/>
              </a:ext>
            </a:extLst>
          </p:cNvPr>
          <p:cNvSpPr txBox="1"/>
          <p:nvPr/>
        </p:nvSpPr>
        <p:spPr>
          <a:xfrm>
            <a:off x="9423367" y="6163635"/>
            <a:ext cx="360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3A021-36F1-DACB-D666-FBC7E4057C8F}"/>
              </a:ext>
            </a:extLst>
          </p:cNvPr>
          <p:cNvSpPr txBox="1"/>
          <p:nvPr/>
        </p:nvSpPr>
        <p:spPr>
          <a:xfrm>
            <a:off x="11337710" y="8115300"/>
            <a:ext cx="360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Uncovering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64B07B-CD06-2B5A-5CD9-670E9E096FAC}"/>
              </a:ext>
            </a:extLst>
          </p:cNvPr>
          <p:cNvSpPr txBox="1"/>
          <p:nvPr/>
        </p:nvSpPr>
        <p:spPr>
          <a:xfrm>
            <a:off x="2606422" y="2833927"/>
            <a:ext cx="84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76AC1-92D4-EFE8-1024-09FE17F5983D}"/>
              </a:ext>
            </a:extLst>
          </p:cNvPr>
          <p:cNvSpPr txBox="1"/>
          <p:nvPr/>
        </p:nvSpPr>
        <p:spPr>
          <a:xfrm>
            <a:off x="7784257" y="2825263"/>
            <a:ext cx="19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0185D-CB91-5AB6-19B7-28E85868C093}"/>
              </a:ext>
            </a:extLst>
          </p:cNvPr>
          <p:cNvSpPr txBox="1"/>
          <p:nvPr/>
        </p:nvSpPr>
        <p:spPr>
          <a:xfrm flipH="1">
            <a:off x="13159408" y="2833927"/>
            <a:ext cx="2522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A100FF"/>
                </a:solidFill>
              </a:rPr>
              <a:t>JANUARY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6BA7B-F839-DC80-CC0D-80829034DE56}"/>
              </a:ext>
            </a:extLst>
          </p:cNvPr>
          <p:cNvSpPr txBox="1"/>
          <p:nvPr/>
        </p:nvSpPr>
        <p:spPr>
          <a:xfrm flipH="1">
            <a:off x="2686015" y="4581928"/>
            <a:ext cx="2194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A100FF"/>
                </a:solidFill>
              </a:rPr>
              <a:t>UNIQUE 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D45BF-F934-4A59-7E19-452C7343ACB9}"/>
              </a:ext>
            </a:extLst>
          </p:cNvPr>
          <p:cNvSpPr txBox="1"/>
          <p:nvPr/>
        </p:nvSpPr>
        <p:spPr>
          <a:xfrm>
            <a:off x="7302000" y="4581928"/>
            <a:ext cx="3874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A100FF"/>
                </a:solidFill>
              </a:rPr>
              <a:t>REACTION TO “ANIMAL”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5981F-154D-35D7-8691-7E839A05D3FF}"/>
              </a:ext>
            </a:extLst>
          </p:cNvPr>
          <p:cNvSpPr txBox="1"/>
          <p:nvPr/>
        </p:nvSpPr>
        <p:spPr>
          <a:xfrm>
            <a:off x="13898881" y="4472609"/>
            <a:ext cx="2972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A100FF"/>
                </a:solidFill>
              </a:rPr>
              <a:t>MONTHS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A050273-8BDD-22F5-430A-83C112AFF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04" y="2755777"/>
            <a:ext cx="7620392" cy="47754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190D2F-C382-025C-B391-6DE50CBB7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3" y="1873082"/>
            <a:ext cx="12332334" cy="6540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295F997-A150-F966-793A-CD2321DF0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3" y="1873082"/>
            <a:ext cx="12332334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318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Raju Yadav</cp:lastModifiedBy>
  <cp:revision>10</cp:revision>
  <cp:lastPrinted>2023-05-10T14:00:46Z</cp:lastPrinted>
  <dcterms:created xsi:type="dcterms:W3CDTF">2006-08-16T00:00:00Z</dcterms:created>
  <dcterms:modified xsi:type="dcterms:W3CDTF">2023-05-12T09:14:02Z</dcterms:modified>
  <dc:identifier>DAEhDyfaYKE</dc:identifier>
</cp:coreProperties>
</file>